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44"/>
  </p:notesMasterIdLst>
  <p:handoutMasterIdLst>
    <p:handoutMasterId r:id="rId45"/>
  </p:handoutMasterIdLst>
  <p:sldIdLst>
    <p:sldId id="538" r:id="rId2"/>
    <p:sldId id="556" r:id="rId3"/>
    <p:sldId id="637" r:id="rId4"/>
    <p:sldId id="665" r:id="rId5"/>
    <p:sldId id="668" r:id="rId6"/>
    <p:sldId id="669" r:id="rId7"/>
    <p:sldId id="666" r:id="rId8"/>
    <p:sldId id="653" r:id="rId9"/>
    <p:sldId id="543" r:id="rId10"/>
    <p:sldId id="671" r:id="rId11"/>
    <p:sldId id="672" r:id="rId12"/>
    <p:sldId id="673" r:id="rId13"/>
    <p:sldId id="674" r:id="rId14"/>
    <p:sldId id="549" r:id="rId15"/>
    <p:sldId id="652" r:id="rId16"/>
    <p:sldId id="654" r:id="rId17"/>
    <p:sldId id="655" r:id="rId18"/>
    <p:sldId id="656" r:id="rId19"/>
    <p:sldId id="657" r:id="rId20"/>
    <p:sldId id="658" r:id="rId21"/>
    <p:sldId id="675" r:id="rId22"/>
    <p:sldId id="660" r:id="rId23"/>
    <p:sldId id="677" r:id="rId24"/>
    <p:sldId id="676" r:id="rId25"/>
    <p:sldId id="678" r:id="rId26"/>
    <p:sldId id="679" r:id="rId27"/>
    <p:sldId id="659" r:id="rId28"/>
    <p:sldId id="452" r:id="rId29"/>
    <p:sldId id="571" r:id="rId30"/>
    <p:sldId id="481" r:id="rId31"/>
    <p:sldId id="572" r:id="rId32"/>
    <p:sldId id="680" r:id="rId33"/>
    <p:sldId id="521" r:id="rId34"/>
    <p:sldId id="552" r:id="rId35"/>
    <p:sldId id="491" r:id="rId36"/>
    <p:sldId id="562" r:id="rId37"/>
    <p:sldId id="460" r:id="rId38"/>
    <p:sldId id="661" r:id="rId39"/>
    <p:sldId id="662" r:id="rId40"/>
    <p:sldId id="664" r:id="rId41"/>
    <p:sldId id="663" r:id="rId42"/>
    <p:sldId id="527" r:id="rId43"/>
  </p:sldIdLst>
  <p:sldSz cx="12192000" cy="6858000"/>
  <p:notesSz cx="9601200" cy="7315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CA"/>
    <a:srgbClr val="FFFFCC"/>
    <a:srgbClr val="CCFFCC"/>
    <a:srgbClr val="FFCCFF"/>
    <a:srgbClr val="FFCC99"/>
    <a:srgbClr val="99CCFF"/>
    <a:srgbClr val="008000"/>
    <a:srgbClr val="CC6600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6" autoAdjust="0"/>
    <p:restoredTop sz="95958" autoAdjust="0"/>
  </p:normalViewPr>
  <p:slideViewPr>
    <p:cSldViewPr snapToGrid="0">
      <p:cViewPr varScale="1">
        <p:scale>
          <a:sx n="111" d="100"/>
          <a:sy n="111" d="100"/>
        </p:scale>
        <p:origin x="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248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248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248" y="0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9692" y="3475487"/>
            <a:ext cx="7681818" cy="329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248" y="6948703"/>
            <a:ext cx="4160806" cy="3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8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9! = 362,880    but 16! (15-puzzle) = 20 trillion, 25! = 10^25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3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Malak Abdullah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Jordan University of Science and Technology</a:t>
            </a:r>
          </a:p>
          <a:p>
            <a:pPr algn="ctr">
              <a:spcBef>
                <a:spcPct val="50000"/>
              </a:spcBef>
            </a:pPr>
            <a:r>
              <a:rPr lang="en-US" sz="1400">
                <a:latin typeface="Calibri"/>
                <a:cs typeface="Calibri"/>
              </a:rPr>
              <a:t>[slides adapted from University of California, Berkeley]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650A-FD39-0141-A24C-E320DD56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 Best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E771-5B34-304A-A450-968A42A8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Greedy BFS algorithm selects the path which </a:t>
            </a:r>
            <a:r>
              <a:rPr lang="en-US" dirty="0">
                <a:solidFill>
                  <a:srgbClr val="FF0000"/>
                </a:solidFill>
              </a:rPr>
              <a:t>appears to be the best</a:t>
            </a:r>
          </a:p>
          <a:p>
            <a:r>
              <a:rPr lang="en-US" dirty="0"/>
              <a:t>It can be known as the combination of depth-first search and breadth-first search. </a:t>
            </a:r>
          </a:p>
          <a:p>
            <a:r>
              <a:rPr lang="en-US" dirty="0"/>
              <a:t>Greedy BFS makes use of </a:t>
            </a:r>
            <a:r>
              <a:rPr lang="en-US" dirty="0">
                <a:solidFill>
                  <a:srgbClr val="FF0000"/>
                </a:solidFill>
              </a:rPr>
              <a:t>Heuristic function </a:t>
            </a:r>
            <a:r>
              <a:rPr lang="en-US" dirty="0"/>
              <a:t>and search and allows us to take advantages of both algorithms.</a:t>
            </a:r>
          </a:p>
        </p:txBody>
      </p:sp>
    </p:spTree>
    <p:extLst>
      <p:ext uri="{BB962C8B-B14F-4D97-AF65-F5344CB8AC3E}">
        <p14:creationId xmlns:p14="http://schemas.microsoft.com/office/powerpoint/2010/main" val="280094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631C-0FE6-AD41-B22F-C392DC9C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 First Search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39092-8D81-FE43-8C95-42CCBC1F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5060013" cy="4838907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Uniform Cost Search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F(n)= g(n)</a:t>
            </a:r>
          </a:p>
          <a:p>
            <a:pPr marL="457176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Greedy Best First Search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F(n)= h(n)</a:t>
            </a:r>
          </a:p>
          <a:p>
            <a:endParaRPr lang="en-US" dirty="0"/>
          </a:p>
          <a:p>
            <a:r>
              <a:rPr lang="en-US" dirty="0"/>
              <a:t>Arad              g(n)       h(n)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Zerlnd</a:t>
            </a:r>
            <a:r>
              <a:rPr lang="en-US" dirty="0"/>
              <a:t>          75           374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Sibiu   </a:t>
            </a:r>
            <a:r>
              <a:rPr lang="en-US" dirty="0"/>
              <a:t>          140         253</a:t>
            </a:r>
          </a:p>
          <a:p>
            <a:pPr lvl="1"/>
            <a:r>
              <a:rPr lang="en-US" dirty="0"/>
              <a:t>Timisoara    118         329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493A5-ECE9-7B49-890C-298D5C5F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13" y="1117600"/>
            <a:ext cx="6725587" cy="56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8EBF-7E79-9E46-A8F4-B646A775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8233-5B8E-7945-A078-460003E1F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58B0-90B1-E948-A1DB-B17AE630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1"/>
            <a:ext cx="6140095" cy="5352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EBCD8-BE7D-D74C-929B-A4E1C09D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98" y="1117600"/>
            <a:ext cx="5964902" cy="231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71CC9-72C5-B641-B381-1E388718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98" y="3580334"/>
            <a:ext cx="5830764" cy="220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14BAE-9678-1E45-8B93-3581CE645AF3}"/>
              </a:ext>
            </a:extLst>
          </p:cNvPr>
          <p:cNvSpPr txBox="1"/>
          <p:nvPr/>
        </p:nvSpPr>
        <p:spPr bwMode="auto">
          <a:xfrm>
            <a:off x="532435" y="2939858"/>
            <a:ext cx="8681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7468F-9B86-264F-AB35-A13C36CA6117}"/>
              </a:ext>
            </a:extLst>
          </p:cNvPr>
          <p:cNvSpPr txBox="1"/>
          <p:nvPr/>
        </p:nvSpPr>
        <p:spPr bwMode="auto">
          <a:xfrm>
            <a:off x="6266130" y="3020239"/>
            <a:ext cx="8681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C5C3B-336A-264D-8890-36D7FEA9099B}"/>
              </a:ext>
            </a:extLst>
          </p:cNvPr>
          <p:cNvSpPr txBox="1"/>
          <p:nvPr/>
        </p:nvSpPr>
        <p:spPr bwMode="auto">
          <a:xfrm>
            <a:off x="11438552" y="5458705"/>
            <a:ext cx="8681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45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40F8-9B63-B64E-8D77-83B49780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Greedy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7B45A1-AF8F-5346-9248-B83089D4B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77" y="1117600"/>
            <a:ext cx="10677993" cy="53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Search: best-first 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50AB0F-4EC9-CB41-A240-66F1B6D56DCB}"/>
              </a:ext>
            </a:extLst>
          </p:cNvPr>
          <p:cNvSpPr/>
          <p:nvPr/>
        </p:nvSpPr>
        <p:spPr>
          <a:xfrm>
            <a:off x="408845" y="983205"/>
            <a:ext cx="11374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It evaluates nodes by combining </a:t>
            </a:r>
            <a:r>
              <a:rPr lang="en-US" sz="2400" i="1" dirty="0">
                <a:latin typeface="Garamond" panose="02020404030301010803" pitchFamily="18" charset="0"/>
              </a:rPr>
              <a:t>g(n)</a:t>
            </a:r>
            <a:r>
              <a:rPr lang="en-US" sz="2400" dirty="0">
                <a:latin typeface="Garamond" panose="02020404030301010803" pitchFamily="18" charset="0"/>
              </a:rPr>
              <a:t>, the cost to reach the node, and </a:t>
            </a:r>
            <a:r>
              <a:rPr lang="en-US" sz="2400" i="1" dirty="0">
                <a:latin typeface="Garamond" panose="02020404030301010803" pitchFamily="18" charset="0"/>
              </a:rPr>
              <a:t>h(n), </a:t>
            </a:r>
            <a:r>
              <a:rPr lang="en-US" sz="2400" dirty="0">
                <a:latin typeface="Garamond" panose="02020404030301010803" pitchFamily="18" charset="0"/>
              </a:rPr>
              <a:t>the cost to get from the node to the goal </a:t>
            </a:r>
            <a:endParaRPr lang="en-US" sz="2400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1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F046-E837-9247-805F-FB36E0D2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: the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1A80-7C9B-9F46-A61B-824373602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7001"/>
            <a:ext cx="12894197" cy="4729164"/>
          </a:xfrm>
        </p:spPr>
        <p:txBody>
          <a:bodyPr/>
          <a:lstStyle/>
          <a:p>
            <a:r>
              <a:rPr lang="en-US" dirty="0"/>
              <a:t>Expand a node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/>
              <a:t> most likely to be on the optimal path</a:t>
            </a:r>
          </a:p>
          <a:p>
            <a:r>
              <a:rPr lang="en-US" dirty="0"/>
              <a:t>Expand a node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 cost of the best solution through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/>
              <a:t> is optimal</a:t>
            </a:r>
          </a:p>
          <a:p>
            <a:r>
              <a:rPr lang="en-US" dirty="0"/>
              <a:t>Expand a node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/>
              <a:t> with lowest value of </a:t>
            </a:r>
            <a:r>
              <a:rPr lang="en-US" i="1" dirty="0">
                <a:solidFill>
                  <a:srgbClr val="D303CA"/>
                </a:solidFill>
              </a:rPr>
              <a:t>g</a:t>
            </a:r>
            <a:r>
              <a:rPr lang="en-US" dirty="0">
                <a:solidFill>
                  <a:srgbClr val="D303CA"/>
                </a:solidFill>
              </a:rPr>
              <a:t>(n) +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baseline="30000" dirty="0">
                <a:solidFill>
                  <a:srgbClr val="D303CA"/>
                </a:solidFill>
              </a:rPr>
              <a:t>*</a:t>
            </a:r>
            <a:r>
              <a:rPr lang="en-US" dirty="0">
                <a:solidFill>
                  <a:srgbClr val="D303CA"/>
                </a:solidFill>
              </a:rPr>
              <a:t>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D303CA"/>
                </a:solidFill>
              </a:rPr>
              <a:t> </a:t>
            </a:r>
            <a:r>
              <a:rPr lang="en-US" i="1" dirty="0">
                <a:solidFill>
                  <a:srgbClr val="D303CA"/>
                </a:solidFill>
              </a:rPr>
              <a:t>g</a:t>
            </a:r>
            <a:r>
              <a:rPr lang="en-US" dirty="0">
                <a:solidFill>
                  <a:srgbClr val="D303CA"/>
                </a:solidFill>
              </a:rPr>
              <a:t>(n) </a:t>
            </a:r>
            <a:r>
              <a:rPr lang="en-US" dirty="0"/>
              <a:t>is the cost from root to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baseline="30000" dirty="0">
                <a:solidFill>
                  <a:srgbClr val="D303CA"/>
                </a:solidFill>
              </a:rPr>
              <a:t>*</a:t>
            </a:r>
            <a:r>
              <a:rPr lang="en-US" dirty="0">
                <a:solidFill>
                  <a:srgbClr val="D303CA"/>
                </a:solidFill>
              </a:rPr>
              <a:t>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</a:t>
            </a:r>
            <a:r>
              <a:rPr lang="en-US" dirty="0"/>
              <a:t> is the optimal cost from 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/>
              <a:t> to the closest goal </a:t>
            </a:r>
          </a:p>
          <a:p>
            <a:r>
              <a:rPr lang="en-US" dirty="0"/>
              <a:t>We seldom know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baseline="30000" dirty="0">
                <a:solidFill>
                  <a:srgbClr val="D303CA"/>
                </a:solidFill>
              </a:rPr>
              <a:t>*</a:t>
            </a:r>
            <a:r>
              <a:rPr lang="en-US" dirty="0">
                <a:solidFill>
                  <a:srgbClr val="D303CA"/>
                </a:solidFill>
              </a:rPr>
              <a:t>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 </a:t>
            </a:r>
            <a:r>
              <a:rPr lang="en-US" dirty="0"/>
              <a:t>but might have a heuristic approximation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dirty="0">
                <a:solidFill>
                  <a:srgbClr val="D303CA"/>
                </a:solidFill>
              </a:rPr>
              <a:t>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</a:t>
            </a:r>
          </a:p>
          <a:p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 = tree search with priority queue ordered by </a:t>
            </a:r>
            <a:r>
              <a:rPr lang="en-US" i="1" dirty="0">
                <a:solidFill>
                  <a:srgbClr val="D303CA"/>
                </a:solidFill>
              </a:rPr>
              <a:t>g</a:t>
            </a:r>
            <a:r>
              <a:rPr lang="en-US" dirty="0">
                <a:solidFill>
                  <a:srgbClr val="D303CA"/>
                </a:solidFill>
              </a:rPr>
              <a:t>(n) +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dirty="0">
                <a:solidFill>
                  <a:srgbClr val="D303CA"/>
                </a:solidFill>
              </a:rPr>
              <a:t>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 </a:t>
            </a:r>
            <a:endParaRPr lang="en-US" dirty="0"/>
          </a:p>
          <a:p>
            <a:r>
              <a:rPr lang="en-US" dirty="0"/>
              <a:t>heuristic function: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D8E7-B621-1A42-931F-3037D26F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5" y="5836798"/>
            <a:ext cx="11546829" cy="61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8F83-99EB-7144-8ED1-65762959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B895-E0BB-E548-B245-6A6AD0659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33FE4-C51A-0D43-B4E4-316D472BCC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2000"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956"/>
            <a:ext cx="12192000" cy="65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E8F3-E2FB-494D-9B2B-105F9D2B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6DAA-486E-4B4D-8ECD-C6B1D08D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D6F4B-DA0F-1340-B675-7B8A32D6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3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647"/>
            <a:ext cx="12192000" cy="66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3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43AA-88D6-D843-AB0A-3DAAB1E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1327-F33C-C14A-9D97-00C1BC71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3B48E-1A6B-7847-A3A9-F91421252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3000"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635"/>
            <a:ext cx="12192000" cy="67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593E-4C81-C941-9A03-8C1BB8CF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D338-04DA-8542-A4D5-73810116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7DE34-FC73-2E49-861C-7D1631787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3869"/>
            <a:ext cx="12192000" cy="66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route-finding in Romania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42150" y="1447800"/>
            <a:ext cx="7834132" cy="4724400"/>
            <a:chOff x="44770" y="1447800"/>
            <a:chExt cx="7834132" cy="4724400"/>
          </a:xfrm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7212-8107-A040-BB2A-73F7213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78C2-86C0-3D48-8291-69A6861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3544-36CD-0B4F-9648-DC512223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71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389" y="1117600"/>
            <a:ext cx="9194612" cy="56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F659-AB26-8C44-9FC7-070EB4E5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62B-3083-F54E-BD7F-8E8D2DED2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A070-3BAA-7E45-99DE-FB536D9A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97000"/>
                    </a14:imgEffect>
                    <a14:imgEffect>
                      <a14:brightnessContrast bright="52000" contras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5161"/>
            <a:ext cx="12192000" cy="666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9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B134-5708-3E47-8F77-28D4F93C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C36A-A447-D940-8844-AD22B8D5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1BFBE-E29B-094E-95F6-C1F101953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57000" contrast="21000"/>
                    </a14:imgEffect>
                  </a14:imgLayer>
                </a14:imgProps>
              </a:ext>
            </a:extLst>
          </a:blip>
          <a:srcRect l="17705" t="12367"/>
          <a:stretch/>
        </p:blipFill>
        <p:spPr>
          <a:xfrm>
            <a:off x="2158584" y="944379"/>
            <a:ext cx="10033416" cy="57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3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7212-8107-A040-BB2A-73F7213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A* ?!?!?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78C2-86C0-3D48-8291-69A6861A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/>
              <a:t>g(n) + h(n)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3544-36CD-0B4F-9648-DC512223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71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389" y="1117600"/>
            <a:ext cx="9194612" cy="56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8B9C-8C13-184F-B462-D2288919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CBBD5-D906-4140-AE35-932CB3407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A1C9C-AF93-224F-96ED-82F09662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6014"/>
            <a:ext cx="12192000" cy="64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65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AF17-345E-5747-9529-2510CFC9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C9F7-097C-D542-954B-30312D5C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0CEFC-C7B8-6540-A4ED-09BBE1C58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62000" contras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0880"/>
            <a:ext cx="12192000" cy="6416240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CF9A9B72-DC65-D947-924A-8E546DE5C4DD}"/>
              </a:ext>
            </a:extLst>
          </p:cNvPr>
          <p:cNvSpPr/>
          <p:nvPr/>
        </p:nvSpPr>
        <p:spPr>
          <a:xfrm>
            <a:off x="9728616" y="2754443"/>
            <a:ext cx="929391" cy="674557"/>
          </a:xfrm>
          <a:prstGeom prst="donut">
            <a:avLst>
              <a:gd name="adj" fmla="val 76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EC1BF70B-E40A-ED4E-8F01-91DFE343F299}"/>
              </a:ext>
            </a:extLst>
          </p:cNvPr>
          <p:cNvSpPr/>
          <p:nvPr/>
        </p:nvSpPr>
        <p:spPr>
          <a:xfrm>
            <a:off x="4332158" y="4289687"/>
            <a:ext cx="944380" cy="702038"/>
          </a:xfrm>
          <a:prstGeom prst="donut">
            <a:avLst>
              <a:gd name="adj" fmla="val 76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87CB2-0AAC-8A4D-B574-F581002FB5A6}"/>
              </a:ext>
            </a:extLst>
          </p:cNvPr>
          <p:cNvSpPr txBox="1"/>
          <p:nvPr/>
        </p:nvSpPr>
        <p:spPr bwMode="auto">
          <a:xfrm>
            <a:off x="10193311" y="439448"/>
            <a:ext cx="208363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13 + 4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65365-E2CA-544A-8F96-36EE2B7FD64C}"/>
              </a:ext>
            </a:extLst>
          </p:cNvPr>
          <p:cNvSpPr txBox="1"/>
          <p:nvPr/>
        </p:nvSpPr>
        <p:spPr bwMode="auto">
          <a:xfrm>
            <a:off x="1327463" y="4348319"/>
            <a:ext cx="208363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6 + 13</a:t>
            </a:r>
          </a:p>
        </p:txBody>
      </p:sp>
    </p:spTree>
    <p:extLst>
      <p:ext uri="{BB962C8B-B14F-4D97-AF65-F5344CB8AC3E}">
        <p14:creationId xmlns:p14="http://schemas.microsoft.com/office/powerpoint/2010/main" val="30051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66C7-80BF-F948-A02F-42A1EE19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0CCE-B5C3-F948-9AD2-C02C8280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59632-2CAF-A34F-B734-ABEE86A9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1041"/>
            <a:ext cx="12192000" cy="6535918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F3BB2F16-1774-8842-B401-B9CF92B3CA39}"/>
              </a:ext>
            </a:extLst>
          </p:cNvPr>
          <p:cNvSpPr/>
          <p:nvPr/>
        </p:nvSpPr>
        <p:spPr>
          <a:xfrm>
            <a:off x="9728615" y="4317168"/>
            <a:ext cx="929391" cy="674557"/>
          </a:xfrm>
          <a:prstGeom prst="donut">
            <a:avLst>
              <a:gd name="adj" fmla="val 76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B30F6A47-9610-A943-9E42-53E8E0332435}"/>
              </a:ext>
            </a:extLst>
          </p:cNvPr>
          <p:cNvSpPr/>
          <p:nvPr/>
        </p:nvSpPr>
        <p:spPr>
          <a:xfrm>
            <a:off x="4332158" y="4289687"/>
            <a:ext cx="944380" cy="702038"/>
          </a:xfrm>
          <a:prstGeom prst="donut">
            <a:avLst>
              <a:gd name="adj" fmla="val 76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191C3-27C3-0B48-B7FF-B4727E23FE9A}"/>
              </a:ext>
            </a:extLst>
          </p:cNvPr>
          <p:cNvSpPr txBox="1"/>
          <p:nvPr/>
        </p:nvSpPr>
        <p:spPr bwMode="auto">
          <a:xfrm>
            <a:off x="10193311" y="439448"/>
            <a:ext cx="208363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15 + 6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E9514-E9CC-024F-B477-9BE247425D8D}"/>
              </a:ext>
            </a:extLst>
          </p:cNvPr>
          <p:cNvSpPr txBox="1"/>
          <p:nvPr/>
        </p:nvSpPr>
        <p:spPr bwMode="auto">
          <a:xfrm>
            <a:off x="1327463" y="4348319"/>
            <a:ext cx="208363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6 + 13</a:t>
            </a:r>
          </a:p>
        </p:txBody>
      </p:sp>
    </p:spTree>
    <p:extLst>
      <p:ext uri="{BB962C8B-B14F-4D97-AF65-F5344CB8AC3E}">
        <p14:creationId xmlns:p14="http://schemas.microsoft.com/office/powerpoint/2010/main" val="11786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FFD1-7D04-8042-AE58-48634D89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E19A-A660-A549-844F-CF47E290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FAC41-6711-334B-8957-10D05954D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53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4935"/>
            <a:ext cx="12192000" cy="6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Actual</a:t>
            </a:r>
            <a:r>
              <a:rPr lang="en-US" sz="2800" dirty="0">
                <a:latin typeface="Calibri"/>
                <a:cs typeface="Calibri"/>
              </a:rPr>
              <a:t> bad solution cost &lt;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estimated</a:t>
            </a:r>
            <a:r>
              <a:rPr lang="en-US" sz="2800" dirty="0">
                <a:latin typeface="Calibri"/>
                <a:cs typeface="Calibri"/>
              </a:rPr>
              <a:t> good solution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rgbClr val="C00000"/>
                </a:solidFill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rgbClr val="C00000"/>
                </a:solidFill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lang="en-US" sz="2000" b="1" dirty="0">
                <a:solidFill>
                  <a:srgbClr val="C00000"/>
                </a:solidFill>
                <a:latin typeface="Calibri"/>
                <a:cs typeface="Calibri"/>
              </a:rPr>
              <a:t> = </a:t>
            </a:r>
            <a:r>
              <a:rPr lang="en-US" sz="2000" b="1" i="1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2025296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1A9840-0EF4-9A4A-9DCE-381A4112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1504596"/>
            <a:ext cx="9740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would like to have happen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970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Guide search </a:t>
            </a:r>
            <a:r>
              <a:rPr lang="en-US" b="1" i="1" dirty="0">
                <a:solidFill>
                  <a:srgbClr val="FF0000"/>
                </a:solidFill>
              </a:rPr>
              <a:t>towards the goal </a:t>
            </a:r>
            <a:r>
              <a:rPr lang="en-US" dirty="0"/>
              <a:t>instead of </a:t>
            </a:r>
            <a:r>
              <a:rPr lang="en-US" b="1" i="1" dirty="0">
                <a:solidFill>
                  <a:srgbClr val="FF0000"/>
                </a:solidFill>
              </a:rPr>
              <a:t>all over the place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7764660" y="3307537"/>
            <a:ext cx="245827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Uninformed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01895" y="3408625"/>
            <a:ext cx="1929881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Informed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619018-2DB9-6E4A-8602-58D6B869E335}"/>
              </a:ext>
            </a:extLst>
          </p:cNvPr>
          <p:cNvSpPr txBox="1"/>
          <p:nvPr/>
        </p:nvSpPr>
        <p:spPr bwMode="auto">
          <a:xfrm>
            <a:off x="5441145" y="3307537"/>
            <a:ext cx="65485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674512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517017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marL="457176" lvl="1" indent="0">
              <a:buNone/>
            </a:pPr>
            <a:r>
              <a:rPr lang="en-US" dirty="0"/>
              <a:t>       </a:t>
            </a:r>
            <a:r>
              <a:rPr lang="en-US" sz="3600" dirty="0">
                <a:solidFill>
                  <a:srgbClr val="D303CA"/>
                </a:solidFill>
              </a:rPr>
              <a:t>0 </a:t>
            </a:r>
            <a:r>
              <a:rPr lang="en-US" sz="3600" dirty="0">
                <a:solidFill>
                  <a:srgbClr val="D303CA"/>
                </a:solidFill>
                <a:sym typeface="Symbol"/>
              </a:rPr>
              <a:t></a:t>
            </a:r>
            <a:r>
              <a:rPr lang="en-US" sz="3600" dirty="0">
                <a:solidFill>
                  <a:srgbClr val="D303CA"/>
                </a:solidFill>
              </a:rPr>
              <a:t> </a:t>
            </a:r>
            <a:r>
              <a:rPr lang="en-US" sz="3600" i="1" dirty="0">
                <a:solidFill>
                  <a:srgbClr val="D303CA"/>
                </a:solidFill>
              </a:rPr>
              <a:t>h</a:t>
            </a:r>
            <a:r>
              <a:rPr lang="en-US" sz="3600" dirty="0">
                <a:solidFill>
                  <a:srgbClr val="D303CA"/>
                </a:solidFill>
              </a:rPr>
              <a:t>(</a:t>
            </a:r>
            <a:r>
              <a:rPr lang="en-US" sz="3600" i="1" dirty="0">
                <a:solidFill>
                  <a:srgbClr val="D303CA"/>
                </a:solidFill>
              </a:rPr>
              <a:t>n</a:t>
            </a:r>
            <a:r>
              <a:rPr lang="en-US" sz="3600" dirty="0">
                <a:solidFill>
                  <a:srgbClr val="D303CA"/>
                </a:solidFill>
              </a:rPr>
              <a:t>) </a:t>
            </a:r>
            <a:r>
              <a:rPr lang="en-US" sz="3600" dirty="0">
                <a:solidFill>
                  <a:srgbClr val="D303CA"/>
                </a:solidFill>
                <a:sym typeface="Symbol"/>
              </a:rPr>
              <a:t></a:t>
            </a:r>
            <a:r>
              <a:rPr lang="en-US" sz="3600" dirty="0">
                <a:solidFill>
                  <a:srgbClr val="D303CA"/>
                </a:solidFill>
              </a:rPr>
              <a:t> </a:t>
            </a:r>
            <a:r>
              <a:rPr lang="en-US" sz="3600" i="1" dirty="0">
                <a:solidFill>
                  <a:srgbClr val="D303CA"/>
                </a:solidFill>
              </a:rPr>
              <a:t>h</a:t>
            </a:r>
            <a:r>
              <a:rPr lang="en-US" sz="3600" dirty="0">
                <a:solidFill>
                  <a:srgbClr val="D303CA"/>
                </a:solidFill>
              </a:rPr>
              <a:t>*(</a:t>
            </a:r>
            <a:r>
              <a:rPr lang="en-US" sz="3600" i="1" dirty="0">
                <a:solidFill>
                  <a:srgbClr val="D303CA"/>
                </a:solidFill>
              </a:rPr>
              <a:t>n</a:t>
            </a:r>
            <a:r>
              <a:rPr lang="en-US" sz="3600" dirty="0">
                <a:solidFill>
                  <a:srgbClr val="D303CA"/>
                </a:solidFill>
              </a:rPr>
              <a:t>) </a:t>
            </a:r>
          </a:p>
          <a:p>
            <a:pPr>
              <a:buNone/>
            </a:pPr>
            <a:r>
              <a:rPr lang="en-US" dirty="0"/>
              <a:t>	where </a:t>
            </a:r>
            <a:r>
              <a:rPr lang="en-US" i="1" dirty="0">
                <a:solidFill>
                  <a:srgbClr val="D303CA"/>
                </a:solidFill>
              </a:rPr>
              <a:t>h</a:t>
            </a:r>
            <a:r>
              <a:rPr lang="en-US" dirty="0">
                <a:solidFill>
                  <a:srgbClr val="D303CA"/>
                </a:solidFill>
              </a:rPr>
              <a:t>*(</a:t>
            </a:r>
            <a:r>
              <a:rPr lang="en-US" i="1" dirty="0">
                <a:solidFill>
                  <a:srgbClr val="D303CA"/>
                </a:solidFill>
              </a:rPr>
              <a:t>n</a:t>
            </a:r>
            <a:r>
              <a:rPr lang="en-US" dirty="0">
                <a:solidFill>
                  <a:srgbClr val="D303CA"/>
                </a:solidFill>
              </a:rPr>
              <a:t>) </a:t>
            </a:r>
            <a:r>
              <a:rPr lang="en-US" dirty="0"/>
              <a:t>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Finding good, cheap admissible heuristics is the key to success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425392"/>
            <a:ext cx="3554573" cy="1733983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258" y="3673617"/>
            <a:ext cx="3911242" cy="281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61FB1-13FD-654B-9E1F-18FD45D12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22"/>
          <a:stretch/>
        </p:blipFill>
        <p:spPr>
          <a:xfrm>
            <a:off x="642662" y="1153853"/>
            <a:ext cx="10576833" cy="2446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E8711-A7B0-A747-8734-2AFA468C2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378468"/>
            <a:ext cx="825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2AE0-618C-6240-8586-EADF619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355B8-0983-5148-A4A0-70664361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EBDB4-6B55-4B41-A1F5-0EE3849D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03" y="0"/>
            <a:ext cx="4890450" cy="4990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CCD17-F81F-2343-8193-713A7726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05" y="0"/>
            <a:ext cx="478049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0354D-65E1-8F4D-808D-DA263199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542" y="4965700"/>
            <a:ext cx="5461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Video games</a:t>
            </a:r>
          </a:p>
          <a:p>
            <a:pPr eaLnBrk="1" hangingPunct="1"/>
            <a:r>
              <a:rPr lang="en-US" sz="2800" dirty="0" err="1"/>
              <a:t>Pathing</a:t>
            </a:r>
            <a:r>
              <a:rPr lang="en-US" sz="2800" dirty="0"/>
              <a:t> / routing problems</a:t>
            </a:r>
          </a:p>
          <a:p>
            <a:pPr eaLnBrk="1" hangingPunct="1"/>
            <a:r>
              <a:rPr lang="en-US" sz="2800" dirty="0"/>
              <a:t>Resource planning problems</a:t>
            </a:r>
          </a:p>
          <a:p>
            <a:pPr eaLnBrk="1" hangingPunct="1"/>
            <a:r>
              <a:rPr lang="en-US" sz="2800" dirty="0"/>
              <a:t>Robot motion planning</a:t>
            </a:r>
          </a:p>
          <a:p>
            <a:pPr eaLnBrk="1" hangingPunct="1"/>
            <a:r>
              <a:rPr lang="en-US" sz="2800" dirty="0"/>
              <a:t>Language analysis</a:t>
            </a:r>
          </a:p>
          <a:p>
            <a:pPr eaLnBrk="1" hangingPunct="1"/>
            <a:r>
              <a:rPr lang="en-US" sz="2800" dirty="0"/>
              <a:t>Machine translation</a:t>
            </a:r>
          </a:p>
          <a:p>
            <a:pPr eaLnBrk="1" hangingPunct="1"/>
            <a:r>
              <a:rPr lang="en-US" sz="2800" dirty="0"/>
              <a:t>Speech recognition</a:t>
            </a:r>
          </a:p>
          <a:p>
            <a:pPr eaLnBrk="1" hangingPunct="1"/>
            <a:r>
              <a:rPr lang="en-US" sz="2800" dirty="0"/>
              <a:t>Protein design</a:t>
            </a:r>
          </a:p>
          <a:p>
            <a:pPr eaLnBrk="1" hangingPunct="1"/>
            <a:r>
              <a:rPr lang="en-US" sz="2800" dirty="0"/>
              <a:t>Chemical synthesis</a:t>
            </a:r>
          </a:p>
          <a:p>
            <a:pPr eaLnBrk="1" hangingPunct="1"/>
            <a:r>
              <a:rPr lang="en-US" sz="2800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step costs?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D8BC8-0B3B-9343-9357-55453F697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550" y="4733103"/>
            <a:ext cx="76835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97180"/>
              </p:ext>
            </p:extLst>
          </p:nvPr>
        </p:nvGraphicFramePr>
        <p:xfrm>
          <a:off x="5575256" y="4267200"/>
          <a:ext cx="6107573" cy="2252471"/>
        </p:xfrm>
        <a:graphic>
          <a:graphicData uri="http://schemas.openxmlformats.org/drawingml/2006/table">
            <a:tbl>
              <a:tblPr/>
              <a:tblGrid>
                <a:gridCol w="192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A*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0669-89BC-DE4B-9C9A-2FAC234A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0E9F-991D-0C4F-B7B4-E4AE3635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5483251" cy="4729164"/>
          </a:xfrm>
        </p:spPr>
        <p:txBody>
          <a:bodyPr/>
          <a:lstStyle/>
          <a:p>
            <a:r>
              <a:rPr lang="en-US" dirty="0"/>
              <a:t>h1 = the number of misplaced tiles.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61C84-FC9F-764F-A6BD-D27E5797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50" y="0"/>
            <a:ext cx="5745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33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BB26-4E72-C240-A2B8-3BC63589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3FB0-B5C7-C743-9571-4A8E06B5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CF409-71B3-4F4E-AC54-A9CC1AAA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200150"/>
            <a:ext cx="78994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CC1E-FF04-1149-8509-D4DE29DE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22A73-77E4-434A-B320-56F0A652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best-first, node is selected for expansion based on </a:t>
            </a:r>
            <a:r>
              <a:rPr lang="en-US" b="1" dirty="0"/>
              <a:t>evaluation function </a:t>
            </a:r>
            <a:r>
              <a:rPr lang="en-US" i="1" dirty="0"/>
              <a:t>f(n)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Evaluation function is a </a:t>
            </a:r>
            <a:r>
              <a:rPr lang="en-US" i="1" dirty="0"/>
              <a:t>cost estimate</a:t>
            </a:r>
            <a:r>
              <a:rPr lang="en-US" dirty="0"/>
              <a:t>; expand lowest cost node first (same as </a:t>
            </a:r>
            <a:r>
              <a:rPr lang="en-US" dirty="0">
                <a:solidFill>
                  <a:srgbClr val="FF0000"/>
                </a:solidFill>
              </a:rPr>
              <a:t>uniform-cost search</a:t>
            </a:r>
            <a:r>
              <a:rPr lang="en-US" dirty="0"/>
              <a:t> </a:t>
            </a:r>
            <a:r>
              <a:rPr lang="en-US" b="1" u="sng" dirty="0"/>
              <a:t>but</a:t>
            </a:r>
            <a:r>
              <a:rPr lang="en-US" dirty="0"/>
              <a:t> we replace </a:t>
            </a:r>
            <a:r>
              <a:rPr lang="en-US" i="1" dirty="0"/>
              <a:t>g </a:t>
            </a:r>
            <a:r>
              <a:rPr lang="en-US" dirty="0"/>
              <a:t>with </a:t>
            </a:r>
            <a:r>
              <a:rPr lang="en-US" i="1" dirty="0"/>
              <a:t>f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Greedy Best First Search</a:t>
            </a:r>
          </a:p>
          <a:p>
            <a:pPr lvl="1"/>
            <a:r>
              <a:rPr lang="en-US" dirty="0"/>
              <a:t>A* Best First Search</a:t>
            </a:r>
          </a:p>
        </p:txBody>
      </p:sp>
    </p:spTree>
    <p:extLst>
      <p:ext uri="{BB962C8B-B14F-4D97-AF65-F5344CB8AC3E}">
        <p14:creationId xmlns:p14="http://schemas.microsoft.com/office/powerpoint/2010/main" val="959475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D01D-2D74-5A4A-9F7E-53E7ACF3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A249-969C-7C49-908C-86B8AFA2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F6B1F-2425-7F40-A75E-2BA4455A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83" y="0"/>
            <a:ext cx="7610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1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2127-49D9-E449-B7E7-035040AF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38" y="-25400"/>
            <a:ext cx="9008962" cy="1143000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531A-690D-BC4A-93AA-5937D632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F1F9A-CEC3-FE42-810B-B8E7DE5B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5305500" cy="5369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B3310-0457-6748-BAE3-8E6C2A55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85" y="5210214"/>
            <a:ext cx="2575688" cy="1479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BCCD3-4FBC-9C4D-B081-972F60DC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891" y="1712327"/>
            <a:ext cx="5478709" cy="36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AD95-0615-5F40-8FF6-F586173A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A588-08FD-AE49-A481-AAD7A54C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397001"/>
            <a:ext cx="11540761" cy="47291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Often, for best-first algorithms, </a:t>
            </a:r>
            <a:r>
              <a:rPr lang="en-US" b="1" u="sng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is defined in terms of a </a:t>
            </a:r>
            <a:r>
              <a:rPr lang="en-US" b="1" dirty="0">
                <a:solidFill>
                  <a:schemeClr val="tx1"/>
                </a:solidFill>
              </a:rPr>
              <a:t>heuristic function</a:t>
            </a:r>
            <a:r>
              <a:rPr lang="en-US" dirty="0">
                <a:solidFill>
                  <a:schemeClr val="tx1"/>
                </a:solidFill>
              </a:rPr>
              <a:t>, h(n).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h(n) = </a:t>
            </a:r>
            <a:r>
              <a:rPr lang="en-US" i="1" dirty="0"/>
              <a:t>estimated </a:t>
            </a:r>
            <a:r>
              <a:rPr lang="en-US" dirty="0"/>
              <a:t>cost of the cheapest path from the state at node </a:t>
            </a:r>
            <a:r>
              <a:rPr lang="en-US" i="1" dirty="0"/>
              <a:t>n </a:t>
            </a:r>
            <a:r>
              <a:rPr lang="en-US" dirty="0"/>
              <a:t>to a </a:t>
            </a:r>
            <a:r>
              <a:rPr lang="en-US" i="1" dirty="0"/>
              <a:t>goal state</a:t>
            </a:r>
            <a:r>
              <a:rPr lang="en-US" dirty="0"/>
              <a:t>. (for goal state: </a:t>
            </a:r>
            <a:r>
              <a:rPr lang="en-US" i="1" dirty="0"/>
              <a:t>h(n)</a:t>
            </a:r>
            <a:r>
              <a:rPr lang="en-US" dirty="0"/>
              <a:t>=0)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Heuristic functions are the most common form in which </a:t>
            </a:r>
            <a:r>
              <a:rPr lang="en-US" b="1" dirty="0">
                <a:solidFill>
                  <a:schemeClr val="tx1"/>
                </a:solidFill>
              </a:rPr>
              <a:t>additional knowledge </a:t>
            </a:r>
            <a:r>
              <a:rPr lang="en-US" dirty="0">
                <a:solidFill>
                  <a:schemeClr val="tx1"/>
                </a:solidFill>
              </a:rPr>
              <a:t>of the problem is passed to the search algorithm.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24B3-CB5F-9642-A3FE-F1DA584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EB9C1-979B-814B-B9E7-FA946A638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397001"/>
            <a:ext cx="11570741" cy="5303602"/>
          </a:xfrm>
        </p:spPr>
        <p:txBody>
          <a:bodyPr/>
          <a:lstStyle/>
          <a:p>
            <a:r>
              <a:rPr lang="en-US" dirty="0"/>
              <a:t>In the route planning example, the estimate of the cost of the cheapest path might be the straight-line distance between two cities. </a:t>
            </a:r>
            <a:endParaRPr lang="en-US" b="1" dirty="0"/>
          </a:p>
          <a:p>
            <a:r>
              <a:rPr lang="en-US" i="1" dirty="0">
                <a:solidFill>
                  <a:srgbClr val="FF0000"/>
                </a:solidFill>
              </a:rPr>
              <a:t>g(n)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1"/>
                </a:solidFill>
              </a:rPr>
              <a:t>cost from the initial state to the current state </a:t>
            </a:r>
            <a:r>
              <a:rPr lang="en-US" i="1" dirty="0">
                <a:solidFill>
                  <a:schemeClr val="tx1"/>
                </a:solidFill>
              </a:rPr>
              <a:t>n.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1"/>
                </a:solidFill>
              </a:rPr>
              <a:t>estimated cost of the cheapest path from node </a:t>
            </a:r>
            <a:r>
              <a:rPr lang="en-US" i="1" dirty="0">
                <a:solidFill>
                  <a:schemeClr val="tx1"/>
                </a:solidFill>
              </a:rPr>
              <a:t>n </a:t>
            </a:r>
            <a:r>
              <a:rPr lang="en-US" dirty="0">
                <a:solidFill>
                  <a:schemeClr val="tx1"/>
                </a:solidFill>
              </a:rPr>
              <a:t>to a goal node. </a:t>
            </a:r>
          </a:p>
          <a:p>
            <a:r>
              <a:rPr lang="en-US" i="1" dirty="0">
                <a:solidFill>
                  <a:srgbClr val="FF0000"/>
                </a:solidFill>
              </a:rPr>
              <a:t>f(n)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1"/>
                </a:solidFill>
              </a:rPr>
              <a:t>evaluation function to select a node for expansion (usually the lowest cost node).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Expand the node n with smallest f(n).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8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650A-FD39-0141-A24C-E320DD56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 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E771-5B34-304A-A450-968A42A88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18" y="1262089"/>
            <a:ext cx="11810584" cy="5378554"/>
          </a:xfrm>
        </p:spPr>
        <p:txBody>
          <a:bodyPr/>
          <a:lstStyle/>
          <a:p>
            <a:r>
              <a:rPr lang="en-US" dirty="0"/>
              <a:t>Evaluation function </a:t>
            </a:r>
            <a:r>
              <a:rPr lang="en-US" i="1" dirty="0"/>
              <a:t>f(n) = h(n) </a:t>
            </a:r>
            <a:r>
              <a:rPr lang="en-US" sz="1600" i="1" dirty="0"/>
              <a:t>with Greedy First search</a:t>
            </a:r>
          </a:p>
          <a:p>
            <a:pPr lvl="2"/>
            <a:r>
              <a:rPr lang="en-US" dirty="0"/>
              <a:t>(</a:t>
            </a:r>
            <a:r>
              <a:rPr lang="en-US" i="1" dirty="0"/>
              <a:t>heuristic</a:t>
            </a:r>
            <a:r>
              <a:rPr lang="en-US" dirty="0"/>
              <a:t>), the </a:t>
            </a:r>
            <a:r>
              <a:rPr lang="en-US" dirty="0">
                <a:solidFill>
                  <a:srgbClr val="FF0000"/>
                </a:solidFill>
              </a:rPr>
              <a:t>estimate</a:t>
            </a:r>
            <a:r>
              <a:rPr lang="en-US" dirty="0"/>
              <a:t> of cost from </a:t>
            </a:r>
            <a:r>
              <a:rPr lang="en-US" i="1" dirty="0"/>
              <a:t>n </a:t>
            </a:r>
            <a:r>
              <a:rPr lang="en-US" dirty="0"/>
              <a:t>to </a:t>
            </a:r>
            <a:r>
              <a:rPr lang="en-US" i="1" dirty="0"/>
              <a:t>goal. </a:t>
            </a:r>
            <a:endParaRPr lang="en-US" dirty="0"/>
          </a:p>
          <a:p>
            <a:r>
              <a:rPr lang="en-US" dirty="0"/>
              <a:t>We use the straight-line distance heuristic: </a:t>
            </a:r>
          </a:p>
          <a:p>
            <a:pPr lvl="2"/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 </a:t>
            </a:r>
            <a:r>
              <a:rPr lang="en-US" dirty="0"/>
              <a:t>= straight-line distance from </a:t>
            </a:r>
            <a:r>
              <a:rPr lang="en-US" i="1" dirty="0"/>
              <a:t>n </a:t>
            </a:r>
            <a:r>
              <a:rPr lang="en-US" dirty="0"/>
              <a:t>to Bucharest. 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heuristic values cannot be computed from the problem description itself!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We require </a:t>
            </a:r>
            <a:r>
              <a:rPr lang="en-US" b="1" dirty="0">
                <a:solidFill>
                  <a:srgbClr val="FF0000"/>
                </a:solidFill>
              </a:rPr>
              <a:t>extrinsic knowledge </a:t>
            </a:r>
            <a:r>
              <a:rPr lang="en-US" dirty="0"/>
              <a:t>to understand that </a:t>
            </a:r>
            <a:r>
              <a:rPr lang="en-US" dirty="0" err="1"/>
              <a:t>h</a:t>
            </a:r>
            <a:r>
              <a:rPr lang="en-US" baseline="-25000" dirty="0" err="1"/>
              <a:t>SLD</a:t>
            </a:r>
            <a:r>
              <a:rPr lang="en-US" dirty="0"/>
              <a:t> is correlated with the actual road distances.</a:t>
            </a:r>
          </a:p>
        </p:txBody>
      </p:sp>
    </p:spTree>
    <p:extLst>
      <p:ext uri="{BB962C8B-B14F-4D97-AF65-F5344CB8AC3E}">
        <p14:creationId xmlns:p14="http://schemas.microsoft.com/office/powerpoint/2010/main" val="22497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route-finding in Romania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770" y="1447800"/>
            <a:ext cx="7834132" cy="4724400"/>
            <a:chOff x="44770" y="1447800"/>
            <a:chExt cx="7834132" cy="4724400"/>
          </a:xfrm>
        </p:grpSpPr>
        <p:pic>
          <p:nvPicPr>
            <p:cNvPr id="9" name="Picture 8" descr="romania-distance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" y="1447800"/>
              <a:ext cx="7834132" cy="472440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349570" y="2566610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89301" y="5017105"/>
              <a:ext cx="381000" cy="3810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446255" y="1226841"/>
            <a:ext cx="4745745" cy="3213512"/>
            <a:chOff x="7446255" y="2195421"/>
            <a:chExt cx="4745745" cy="32135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6255" y="2441923"/>
              <a:ext cx="4745745" cy="2121109"/>
            </a:xfrm>
            <a:prstGeom prst="rect">
              <a:avLst/>
            </a:prstGeom>
          </p:spPr>
        </p:pic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7446255" y="5039603"/>
              <a:ext cx="4700975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D303CA"/>
                  </a:solidFill>
                </a:rPr>
                <a:t>h</a:t>
              </a:r>
              <a:r>
                <a:rPr lang="en-US" dirty="0">
                  <a:solidFill>
                    <a:srgbClr val="D303CA"/>
                  </a:solidFill>
                </a:rPr>
                <a:t>(</a:t>
              </a:r>
              <a:r>
                <a:rPr lang="en-US" i="1" dirty="0">
                  <a:solidFill>
                    <a:srgbClr val="D303CA"/>
                  </a:solidFill>
                </a:rPr>
                <a:t>n</a:t>
              </a:r>
              <a:r>
                <a:rPr lang="en-US" dirty="0">
                  <a:solidFill>
                    <a:srgbClr val="D303CA"/>
                  </a:solidFill>
                </a:rPr>
                <a:t>)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>
                  <a:solidFill>
                    <a:srgbClr val="002060"/>
                  </a:solidFill>
                </a:rPr>
                <a:t>= straight-line distance to Bucharest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48125" y="2195421"/>
              <a:ext cx="4743875" cy="262589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74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pathing in Pacman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7543800" cy="201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i="1" dirty="0">
                <a:solidFill>
                  <a:srgbClr val="D303CA"/>
                </a:solidFill>
                <a:latin typeface="+mn-lt"/>
              </a:rPr>
              <a:t>h</a:t>
            </a:r>
            <a:r>
              <a:rPr lang="en-US" sz="2400" dirty="0">
                <a:solidFill>
                  <a:srgbClr val="D303CA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+mn-lt"/>
              </a:rPr>
              <a:t>n</a:t>
            </a:r>
            <a:r>
              <a:rPr lang="en-US" sz="2400" dirty="0">
                <a:solidFill>
                  <a:srgbClr val="D303CA"/>
                </a:solidFill>
                <a:latin typeface="+mn-lt"/>
              </a:rPr>
              <a:t>)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=</a:t>
            </a:r>
            <a:r>
              <a:rPr lang="en-US" sz="2400" dirty="0">
                <a:solidFill>
                  <a:srgbClr val="D303CA"/>
                </a:solidFill>
                <a:latin typeface="+mn-lt"/>
              </a:rPr>
              <a:t> </a:t>
            </a:r>
            <a:r>
              <a:rPr lang="en-US" sz="2400" kern="0" dirty="0">
                <a:latin typeface="+mn-lt"/>
              </a:rPr>
              <a:t>Manhattan distance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= </a:t>
            </a:r>
            <a:r>
              <a:rPr lang="en-US" sz="2400" dirty="0">
                <a:solidFill>
                  <a:srgbClr val="D303CA"/>
                </a:solidFill>
                <a:latin typeface="+mn-lt"/>
              </a:rPr>
              <a:t>|</a:t>
            </a:r>
            <a:r>
              <a:rPr lang="en-US" sz="2400" b="1" dirty="0">
                <a:solidFill>
                  <a:srgbClr val="D303CA"/>
                </a:solidFill>
                <a:latin typeface="+mn-lt"/>
                <a:sym typeface="Symbol" pitchFamily="2" charset="2"/>
              </a:rPr>
              <a:t></a:t>
            </a:r>
            <a:r>
              <a:rPr lang="en-US" sz="2400" i="1" dirty="0">
                <a:solidFill>
                  <a:srgbClr val="D303CA"/>
                </a:solidFill>
                <a:latin typeface="+mn-lt"/>
                <a:sym typeface="Symbol" pitchFamily="2" charset="2"/>
              </a:rPr>
              <a:t>x</a:t>
            </a:r>
            <a:r>
              <a:rPr lang="en-US" sz="2400" dirty="0">
                <a:solidFill>
                  <a:srgbClr val="D303CA"/>
                </a:solidFill>
                <a:latin typeface="+mn-lt"/>
                <a:sym typeface="Symbol" pitchFamily="2" charset="2"/>
              </a:rPr>
              <a:t>| + |</a:t>
            </a:r>
            <a:r>
              <a:rPr lang="en-US" sz="2400" b="1" dirty="0">
                <a:solidFill>
                  <a:srgbClr val="D303CA"/>
                </a:solidFill>
                <a:latin typeface="+mn-lt"/>
                <a:sym typeface="Symbol" pitchFamily="2" charset="2"/>
              </a:rPr>
              <a:t></a:t>
            </a:r>
            <a:r>
              <a:rPr lang="en-US" sz="2400" i="1" dirty="0">
                <a:solidFill>
                  <a:srgbClr val="D303CA"/>
                </a:solidFill>
                <a:latin typeface="+mn-lt"/>
                <a:sym typeface="Symbol" pitchFamily="2" charset="2"/>
              </a:rPr>
              <a:t>y</a:t>
            </a:r>
            <a:r>
              <a:rPr lang="en-US" sz="2400" dirty="0">
                <a:solidFill>
                  <a:srgbClr val="D303CA"/>
                </a:solidFill>
                <a:latin typeface="+mn-lt"/>
                <a:sym typeface="Symbol" pitchFamily="2" charset="2"/>
              </a:rPr>
              <a:t>|</a:t>
            </a:r>
            <a:r>
              <a:rPr lang="en-US" sz="2400" kern="0" dirty="0">
                <a:solidFill>
                  <a:srgbClr val="D303CA"/>
                </a:solidFill>
                <a:latin typeface="+mn-lt"/>
              </a:rPr>
              <a:t> </a:t>
            </a:r>
          </a:p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+mn-lt"/>
              </a:rPr>
              <a:t>Is Manhattan better than straight-line distance?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0034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46921</TotalTime>
  <Words>1027</Words>
  <Application>Microsoft Macintosh PowerPoint</Application>
  <PresentationFormat>Widescreen</PresentationFormat>
  <Paragraphs>178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Garamond</vt:lpstr>
      <vt:lpstr>Times New Roman</vt:lpstr>
      <vt:lpstr>Wingdings</vt:lpstr>
      <vt:lpstr>dan-berkeley-nlp-v1</vt:lpstr>
      <vt:lpstr>CS 188: Artificial Intelligence </vt:lpstr>
      <vt:lpstr>Example: route-finding in Romania</vt:lpstr>
      <vt:lpstr>What we would like to have happen</vt:lpstr>
      <vt:lpstr>BEST First Search</vt:lpstr>
      <vt:lpstr>Heuristic</vt:lpstr>
      <vt:lpstr>Remember</vt:lpstr>
      <vt:lpstr>Informed Search ?!</vt:lpstr>
      <vt:lpstr>Example: route-finding in Romania</vt:lpstr>
      <vt:lpstr>Example: pathing in Pacman</vt:lpstr>
      <vt:lpstr>Greed Best First Search</vt:lpstr>
      <vt:lpstr>Greedy Best First Search Example</vt:lpstr>
      <vt:lpstr>Greedy Best First Search</vt:lpstr>
      <vt:lpstr>Properties of Greedy</vt:lpstr>
      <vt:lpstr>A* Search: best-first search</vt:lpstr>
      <vt:lpstr>A*: the core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A* ?!?!?</vt:lpstr>
      <vt:lpstr>PowerPoint Presentation</vt:lpstr>
      <vt:lpstr>PowerPoint Presentation</vt:lpstr>
      <vt:lpstr>PowerPoint Presentation</vt:lpstr>
      <vt:lpstr>PowerPoint Presentation</vt:lpstr>
      <vt:lpstr>Is A* Optimal?</vt:lpstr>
      <vt:lpstr>Admissible Heuristics</vt:lpstr>
      <vt:lpstr>Admissible Heuristics</vt:lpstr>
      <vt:lpstr>Optimality of A* Tree Search</vt:lpstr>
      <vt:lpstr>PowerPoint Presentation</vt:lpstr>
      <vt:lpstr>A* Applications</vt:lpstr>
      <vt:lpstr>Creating Heuristics</vt:lpstr>
      <vt:lpstr>Example: 8 Puzzle</vt:lpstr>
      <vt:lpstr>8 Puzzle I</vt:lpstr>
      <vt:lpstr>8 Puzzle II</vt:lpstr>
      <vt:lpstr>PowerPoint Presentation</vt:lpstr>
      <vt:lpstr>PowerPoint Presentation</vt:lpstr>
      <vt:lpstr>PowerPoint Presentation</vt:lpstr>
      <vt:lpstr>Solutions</vt:lpstr>
      <vt:lpstr>Optimality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Abdullah, Malak</cp:lastModifiedBy>
  <cp:revision>2347</cp:revision>
  <cp:lastPrinted>2015-09-04T01:45:52Z</cp:lastPrinted>
  <dcterms:created xsi:type="dcterms:W3CDTF">2004-08-27T04:16:05Z</dcterms:created>
  <dcterms:modified xsi:type="dcterms:W3CDTF">2021-11-14T01:58:25Z</dcterms:modified>
</cp:coreProperties>
</file>